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Montserrat Bold" charset="1" panose="00000800000000000000"/>
      <p:regular r:id="rId40"/>
    </p:embeddedFont>
    <p:embeddedFont>
      <p:font typeface="Montserrat" charset="1" panose="000005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39059" y="-2433699"/>
            <a:ext cx="5128484" cy="4867398"/>
          </a:xfrm>
          <a:custGeom>
            <a:avLst/>
            <a:gdLst/>
            <a:ahLst/>
            <a:cxnLst/>
            <a:rect r="r" b="b" t="t" l="l"/>
            <a:pathLst>
              <a:path h="4867398" w="5128484">
                <a:moveTo>
                  <a:pt x="0" y="0"/>
                </a:moveTo>
                <a:lnTo>
                  <a:pt x="5128484" y="0"/>
                </a:lnTo>
                <a:lnTo>
                  <a:pt x="5128484" y="4867398"/>
                </a:lnTo>
                <a:lnTo>
                  <a:pt x="0" y="4867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84912" y="0"/>
            <a:ext cx="9204285" cy="10536785"/>
            <a:chOff x="0" y="0"/>
            <a:chExt cx="812800" cy="9304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930469"/>
            </a:xfrm>
            <a:custGeom>
              <a:avLst/>
              <a:gdLst/>
              <a:ahLst/>
              <a:cxnLst/>
              <a:rect r="r" b="b" t="t" l="l"/>
              <a:pathLst>
                <a:path h="93046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30469"/>
                  </a:lnTo>
                  <a:lnTo>
                    <a:pt x="0" y="930469"/>
                  </a:lnTo>
                  <a:close/>
                </a:path>
              </a:pathLst>
            </a:custGeom>
            <a:blipFill>
              <a:blip r:embed="rId4">
                <a:alphaModFix amt="25000"/>
              </a:blip>
              <a:stretch>
                <a:fillRect l="-51757" t="0" r="-5175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2940755" y="6716207"/>
            <a:ext cx="11532693" cy="809502"/>
            <a:chOff x="0" y="0"/>
            <a:chExt cx="425728" cy="298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5728" cy="29883"/>
            </a:xfrm>
            <a:custGeom>
              <a:avLst/>
              <a:gdLst/>
              <a:ahLst/>
              <a:cxnLst/>
              <a:rect r="r" b="b" t="t" l="l"/>
              <a:pathLst>
                <a:path h="29883" w="425728">
                  <a:moveTo>
                    <a:pt x="0" y="0"/>
                  </a:moveTo>
                  <a:lnTo>
                    <a:pt x="425728" y="0"/>
                  </a:lnTo>
                  <a:lnTo>
                    <a:pt x="425728" y="29883"/>
                  </a:lnTo>
                  <a:lnTo>
                    <a:pt x="0" y="29883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5728" cy="67983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309619" y="6892358"/>
            <a:ext cx="1325748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VIVA PRESENTATION - GROUP 45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74523" y="3125338"/>
            <a:ext cx="13140623" cy="3305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8"/>
              </a:lnSpc>
            </a:pPr>
            <a:r>
              <a:rPr lang="en-US" b="true" sz="1399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NANO PROCESSOR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9500" y="9016365"/>
            <a:ext cx="9060180" cy="41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Course: CS1050 – Computer Organization and Digital Design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93660" y="3052054"/>
            <a:ext cx="10480954" cy="4978453"/>
          </a:xfrm>
          <a:custGeom>
            <a:avLst/>
            <a:gdLst/>
            <a:ahLst/>
            <a:cxnLst/>
            <a:rect r="r" b="b" t="t" l="l"/>
            <a:pathLst>
              <a:path h="4978453" w="10480954">
                <a:moveTo>
                  <a:pt x="0" y="0"/>
                </a:moveTo>
                <a:lnTo>
                  <a:pt x="10480955" y="0"/>
                </a:lnTo>
                <a:lnTo>
                  <a:pt x="10480955" y="4978453"/>
                </a:lnTo>
                <a:lnTo>
                  <a:pt x="0" y="4978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53089" y="930833"/>
            <a:ext cx="13181822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 WAY 4 BIT MULTIPLEXER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9466" y="2730662"/>
            <a:ext cx="4593340" cy="649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</a:t>
            </a: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has select lines that determine which of the 8 inputs to select, using a 3 bit binary number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 has 4 output lines (Y0, Y1, Y2, Y3) that carry the selected 4-bit input.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Built using multiple 2 Way 4 Bit MUXs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84823" y="2235200"/>
            <a:ext cx="4386984" cy="7652028"/>
          </a:xfrm>
          <a:custGeom>
            <a:avLst/>
            <a:gdLst/>
            <a:ahLst/>
            <a:cxnLst/>
            <a:rect r="r" b="b" t="t" l="l"/>
            <a:pathLst>
              <a:path h="7652028" w="4386984">
                <a:moveTo>
                  <a:pt x="0" y="0"/>
                </a:moveTo>
                <a:lnTo>
                  <a:pt x="4386984" y="0"/>
                </a:lnTo>
                <a:lnTo>
                  <a:pt x="4386984" y="7652028"/>
                </a:lnTo>
                <a:lnTo>
                  <a:pt x="0" y="76520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17" r="-4060" b="-151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06695" y="1162050"/>
            <a:ext cx="10474611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REGISTER BANK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69952" y="2997974"/>
            <a:ext cx="8318276" cy="604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Small, fast memory unit implement by severel registers.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Eight 4 - bit registers, labeled R0 through R7.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Used to store intermediate values during program execution.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One special register : R0, always hold value 0000. 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84855" y="2235200"/>
            <a:ext cx="4417159" cy="7628762"/>
          </a:xfrm>
          <a:custGeom>
            <a:avLst/>
            <a:gdLst/>
            <a:ahLst/>
            <a:cxnLst/>
            <a:rect r="r" b="b" t="t" l="l"/>
            <a:pathLst>
              <a:path h="7628762" w="4417159">
                <a:moveTo>
                  <a:pt x="0" y="0"/>
                </a:moveTo>
                <a:lnTo>
                  <a:pt x="4417160" y="0"/>
                </a:lnTo>
                <a:lnTo>
                  <a:pt x="4417160" y="7628762"/>
                </a:lnTo>
                <a:lnTo>
                  <a:pt x="0" y="7628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06695" y="1162050"/>
            <a:ext cx="10474611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REGISTER BANK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6216" y="3083087"/>
            <a:ext cx="7329661" cy="569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Internal Design</a:t>
            </a:r>
          </a:p>
          <a:p>
            <a:pPr algn="l">
              <a:lnSpc>
                <a:spcPts val="45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Register Bank uses a 3-to-8 decoder to select which register to write data to.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each register is built using a component called Register_4_bit.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Clock tick and enable is high, correspondig register stores the 4 - bit value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84855" y="2235200"/>
            <a:ext cx="4417159" cy="7628762"/>
          </a:xfrm>
          <a:custGeom>
            <a:avLst/>
            <a:gdLst/>
            <a:ahLst/>
            <a:cxnLst/>
            <a:rect r="r" b="b" t="t" l="l"/>
            <a:pathLst>
              <a:path h="7628762" w="4417159">
                <a:moveTo>
                  <a:pt x="0" y="0"/>
                </a:moveTo>
                <a:lnTo>
                  <a:pt x="4417160" y="0"/>
                </a:lnTo>
                <a:lnTo>
                  <a:pt x="4417160" y="7628762"/>
                </a:lnTo>
                <a:lnTo>
                  <a:pt x="0" y="7628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06695" y="1162050"/>
            <a:ext cx="10474611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REGISTER BANK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02569" y="2881945"/>
            <a:ext cx="7725639" cy="601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3"/>
              </a:lnSpc>
            </a:pPr>
            <a:r>
              <a:rPr lang="en-US" sz="316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Simulation &amp; Output</a:t>
            </a:r>
          </a:p>
          <a:p>
            <a:pPr algn="l">
              <a:lnSpc>
                <a:spcPts val="4743"/>
              </a:lnSpc>
            </a:pPr>
          </a:p>
          <a:p>
            <a:pPr algn="l">
              <a:lnSpc>
                <a:spcPts val="3794"/>
              </a:lnSpc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In our simulation:</a:t>
            </a:r>
          </a:p>
          <a:p>
            <a:pPr algn="l">
              <a:lnSpc>
                <a:spcPts val="3794"/>
              </a:lnSpc>
            </a:pPr>
          </a:p>
          <a:p>
            <a:pPr algn="l" marL="546157" indent="-273078" lvl="1">
              <a:lnSpc>
                <a:spcPts val="3794"/>
              </a:lnSpc>
              <a:buFont typeface="Arial"/>
              <a:buChar char="•"/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reset all registers to zero.</a:t>
            </a:r>
          </a:p>
          <a:p>
            <a:pPr algn="l" marL="546157" indent="-273078" lvl="1">
              <a:lnSpc>
                <a:spcPts val="3794"/>
              </a:lnSpc>
              <a:buFont typeface="Arial"/>
              <a:buChar char="•"/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Then we wrote values like 1010 to R1, 1100 to R2, and 1111 to R7.</a:t>
            </a:r>
          </a:p>
          <a:p>
            <a:pPr algn="l" marL="546157" indent="-273078" lvl="1">
              <a:lnSpc>
                <a:spcPts val="3794"/>
              </a:lnSpc>
              <a:buFont typeface="Arial"/>
              <a:buChar char="•"/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After each write operation, we checked the outputs to confirm the correct data was stored.</a:t>
            </a:r>
          </a:p>
          <a:p>
            <a:pPr algn="l">
              <a:lnSpc>
                <a:spcPts val="3794"/>
              </a:lnSpc>
            </a:pPr>
          </a:p>
          <a:p>
            <a:pPr algn="l">
              <a:lnSpc>
                <a:spcPts val="3794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95560" y="4364369"/>
            <a:ext cx="6639107" cy="2193486"/>
          </a:xfrm>
          <a:custGeom>
            <a:avLst/>
            <a:gdLst/>
            <a:ahLst/>
            <a:cxnLst/>
            <a:rect r="r" b="b" t="t" l="l"/>
            <a:pathLst>
              <a:path h="2193486" w="6639107">
                <a:moveTo>
                  <a:pt x="0" y="0"/>
                </a:moveTo>
                <a:lnTo>
                  <a:pt x="6639107" y="0"/>
                </a:lnTo>
                <a:lnTo>
                  <a:pt x="6639107" y="2193485"/>
                </a:lnTo>
                <a:lnTo>
                  <a:pt x="0" y="2193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06695" y="1162050"/>
            <a:ext cx="10474611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PROGRAM ROM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0884" y="2169932"/>
            <a:ext cx="7725639" cy="8299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3"/>
              </a:lnSpc>
            </a:pPr>
            <a:r>
              <a:rPr lang="en-US" sz="316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Introduction</a:t>
            </a:r>
          </a:p>
          <a:p>
            <a:pPr algn="l">
              <a:lnSpc>
                <a:spcPts val="3794"/>
              </a:lnSpc>
            </a:pPr>
          </a:p>
          <a:p>
            <a:pPr algn="l" marL="546157" indent="-273078" lvl="1">
              <a:lnSpc>
                <a:spcPts val="3794"/>
              </a:lnSpc>
              <a:buFont typeface="Arial"/>
              <a:buChar char="•"/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Program ROM is wher</a:t>
            </a: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we store the machine instructions that the nano-processor will execute.</a:t>
            </a:r>
          </a:p>
          <a:p>
            <a:pPr algn="l">
              <a:lnSpc>
                <a:spcPts val="3794"/>
              </a:lnSpc>
            </a:pPr>
          </a:p>
          <a:p>
            <a:pPr algn="l" marL="546157" indent="-273078" lvl="1">
              <a:lnSpc>
                <a:spcPts val="3794"/>
              </a:lnSpc>
              <a:buFont typeface="Arial"/>
              <a:buChar char="•"/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Eac</a:t>
            </a: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 instruction is 12 bits long, stored 8 such instructions.</a:t>
            </a:r>
          </a:p>
          <a:p>
            <a:pPr algn="l">
              <a:lnSpc>
                <a:spcPts val="3794"/>
              </a:lnSpc>
            </a:pPr>
          </a:p>
          <a:p>
            <a:pPr algn="l" marL="546157" indent="-273078" lvl="1">
              <a:lnSpc>
                <a:spcPts val="3794"/>
              </a:lnSpc>
              <a:buFont typeface="Arial"/>
              <a:buChar char="•"/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ROM is addressed using a 3-bit input, which usually comes from the program counter. </a:t>
            </a:r>
          </a:p>
          <a:p>
            <a:pPr algn="l">
              <a:lnSpc>
                <a:spcPts val="3794"/>
              </a:lnSpc>
            </a:pPr>
          </a:p>
          <a:p>
            <a:pPr algn="l" marL="546157" indent="-273078" lvl="1">
              <a:lnSpc>
                <a:spcPts val="3794"/>
              </a:lnSpc>
              <a:buFont typeface="Arial"/>
              <a:buChar char="•"/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 bit - OPCODE</a:t>
            </a:r>
          </a:p>
          <a:p>
            <a:pPr algn="l">
              <a:lnSpc>
                <a:spcPts val="3794"/>
              </a:lnSpc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3 - 5 bits - Register 1</a:t>
            </a:r>
          </a:p>
          <a:p>
            <a:pPr algn="l">
              <a:lnSpc>
                <a:spcPts val="3794"/>
              </a:lnSpc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6 - 11 bits - Immidiate val </a:t>
            </a:r>
          </a:p>
          <a:p>
            <a:pPr algn="l">
              <a:lnSpc>
                <a:spcPts val="3794"/>
              </a:lnSpc>
            </a:pPr>
          </a:p>
          <a:p>
            <a:pPr algn="l">
              <a:lnSpc>
                <a:spcPts val="3794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76535" y="4364369"/>
            <a:ext cx="6639107" cy="2193486"/>
          </a:xfrm>
          <a:custGeom>
            <a:avLst/>
            <a:gdLst/>
            <a:ahLst/>
            <a:cxnLst/>
            <a:rect r="r" b="b" t="t" l="l"/>
            <a:pathLst>
              <a:path h="2193486" w="6639107">
                <a:moveTo>
                  <a:pt x="0" y="0"/>
                </a:moveTo>
                <a:lnTo>
                  <a:pt x="6639107" y="0"/>
                </a:lnTo>
                <a:lnTo>
                  <a:pt x="6639107" y="2193485"/>
                </a:lnTo>
                <a:lnTo>
                  <a:pt x="0" y="2193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06695" y="1162050"/>
            <a:ext cx="10474611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PROGRAM ROM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26344" y="2300920"/>
            <a:ext cx="7725639" cy="820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43"/>
              </a:lnSpc>
            </a:pPr>
            <a:r>
              <a:rPr lang="en-US" sz="316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VHDL Design</a:t>
            </a:r>
          </a:p>
          <a:p>
            <a:pPr algn="just">
              <a:lnSpc>
                <a:spcPts val="3794"/>
              </a:lnSpc>
            </a:pPr>
          </a:p>
          <a:p>
            <a:pPr algn="just" marL="546157" indent="-273078" lvl="1">
              <a:lnSpc>
                <a:spcPts val="3794"/>
              </a:lnSpc>
              <a:buFont typeface="Arial"/>
              <a:buChar char="•"/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implem</a:t>
            </a: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ented the ROM using an array of std_logic_vector.</a:t>
            </a:r>
          </a:p>
          <a:p>
            <a:pPr algn="just">
              <a:lnSpc>
                <a:spcPts val="3794"/>
              </a:lnSpc>
            </a:pPr>
          </a:p>
          <a:p>
            <a:pPr algn="just" marL="546157" indent="-273078" lvl="1">
              <a:lnSpc>
                <a:spcPts val="3794"/>
              </a:lnSpc>
              <a:buFont typeface="Arial"/>
              <a:buChar char="•"/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</a:t>
            </a: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re’s a small example:</a:t>
            </a:r>
          </a:p>
          <a:p>
            <a:pPr algn="just">
              <a:lnSpc>
                <a:spcPts val="3794"/>
              </a:lnSpc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"100010000010", -- MOVI R1, 2</a:t>
            </a:r>
          </a:p>
          <a:p>
            <a:pPr algn="just">
              <a:lnSpc>
                <a:spcPts val="3794"/>
              </a:lnSpc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"101110000011", -- MOVI R7, 3</a:t>
            </a:r>
          </a:p>
          <a:p>
            <a:pPr algn="just">
              <a:lnSpc>
                <a:spcPts val="3794"/>
              </a:lnSpc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"100100000001", -- MOVI R2, 1</a:t>
            </a:r>
          </a:p>
          <a:p>
            <a:pPr algn="just">
              <a:lnSpc>
                <a:spcPts val="3794"/>
              </a:lnSpc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"010100000000", -- NEG R2</a:t>
            </a:r>
          </a:p>
          <a:p>
            <a:pPr algn="just">
              <a:lnSpc>
                <a:spcPts val="3794"/>
              </a:lnSpc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...</a:t>
            </a:r>
          </a:p>
          <a:p>
            <a:pPr algn="just">
              <a:lnSpc>
                <a:spcPts val="3794"/>
              </a:lnSpc>
            </a:pPr>
          </a:p>
          <a:p>
            <a:pPr algn="just" marL="546157" indent="-273078" lvl="1">
              <a:lnSpc>
                <a:spcPts val="3794"/>
              </a:lnSpc>
              <a:buFont typeface="Arial"/>
              <a:buChar char="•"/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Where I is the 3-bit address input, and O is the 12-bit output instruction.</a:t>
            </a:r>
          </a:p>
          <a:p>
            <a:pPr algn="just">
              <a:lnSpc>
                <a:spcPts val="3794"/>
              </a:lnSpc>
            </a:pPr>
          </a:p>
          <a:p>
            <a:pPr algn="just">
              <a:lnSpc>
                <a:spcPts val="3794"/>
              </a:lnSpc>
            </a:pPr>
          </a:p>
          <a:p>
            <a:pPr algn="just">
              <a:lnSpc>
                <a:spcPts val="3794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71810" y="4364369"/>
            <a:ext cx="6639107" cy="2193486"/>
          </a:xfrm>
          <a:custGeom>
            <a:avLst/>
            <a:gdLst/>
            <a:ahLst/>
            <a:cxnLst/>
            <a:rect r="r" b="b" t="t" l="l"/>
            <a:pathLst>
              <a:path h="2193486" w="6639107">
                <a:moveTo>
                  <a:pt x="0" y="0"/>
                </a:moveTo>
                <a:lnTo>
                  <a:pt x="6639107" y="0"/>
                </a:lnTo>
                <a:lnTo>
                  <a:pt x="6639107" y="2193485"/>
                </a:lnTo>
                <a:lnTo>
                  <a:pt x="0" y="2193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06695" y="1162050"/>
            <a:ext cx="10474611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PROGRAM ROM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8200" y="2796220"/>
            <a:ext cx="9743110" cy="589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3"/>
              </a:lnSpc>
            </a:pPr>
            <a:r>
              <a:rPr lang="en-US" sz="316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Simulation &amp; Example</a:t>
            </a:r>
          </a:p>
          <a:p>
            <a:pPr algn="l">
              <a:lnSpc>
                <a:spcPts val="3794"/>
              </a:lnSpc>
            </a:pPr>
          </a:p>
          <a:p>
            <a:pPr algn="l" marL="546157" indent="-273078" lvl="1">
              <a:lnSpc>
                <a:spcPts val="3794"/>
              </a:lnSpc>
              <a:buFont typeface="Arial"/>
              <a:buChar char="•"/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simulated the ROM by feeding all 8 possible addresses from 000 to 111.</a:t>
            </a:r>
          </a:p>
          <a:p>
            <a:pPr algn="l">
              <a:lnSpc>
                <a:spcPts val="3794"/>
              </a:lnSpc>
            </a:pPr>
          </a:p>
          <a:p>
            <a:pPr algn="l" marL="546157" indent="-273078" lvl="1">
              <a:lnSpc>
                <a:spcPts val="3794"/>
              </a:lnSpc>
              <a:buFont typeface="Arial"/>
              <a:buChar char="•"/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Example:</a:t>
            </a:r>
          </a:p>
          <a:p>
            <a:pPr algn="l">
              <a:lnSpc>
                <a:spcPts val="3794"/>
              </a:lnSpc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Address 000 returned 100010000010 – that’s MOVI R1, 2.</a:t>
            </a:r>
          </a:p>
          <a:p>
            <a:pPr algn="l">
              <a:lnSpc>
                <a:spcPts val="3794"/>
              </a:lnSpc>
            </a:pPr>
          </a:p>
          <a:p>
            <a:pPr algn="l" marL="546157" indent="-273078" lvl="1">
              <a:lnSpc>
                <a:spcPts val="3794"/>
              </a:lnSpc>
              <a:buFont typeface="Arial"/>
              <a:buChar char="•"/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ROM is addressed using a 3-bit input, which usually comes from the program counter. </a:t>
            </a:r>
          </a:p>
          <a:p>
            <a:pPr algn="l">
              <a:lnSpc>
                <a:spcPts val="3794"/>
              </a:lnSpc>
            </a:pPr>
          </a:p>
          <a:p>
            <a:pPr algn="l">
              <a:lnSpc>
                <a:spcPts val="3794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76535" y="4364369"/>
            <a:ext cx="6639107" cy="2193486"/>
          </a:xfrm>
          <a:custGeom>
            <a:avLst/>
            <a:gdLst/>
            <a:ahLst/>
            <a:cxnLst/>
            <a:rect r="r" b="b" t="t" l="l"/>
            <a:pathLst>
              <a:path h="2193486" w="6639107">
                <a:moveTo>
                  <a:pt x="0" y="0"/>
                </a:moveTo>
                <a:lnTo>
                  <a:pt x="6639107" y="0"/>
                </a:lnTo>
                <a:lnTo>
                  <a:pt x="6639107" y="2193485"/>
                </a:lnTo>
                <a:lnTo>
                  <a:pt x="0" y="2193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06695" y="1162050"/>
            <a:ext cx="10474611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PROGRAM ROM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5844" y="2681920"/>
            <a:ext cx="7987520" cy="677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43"/>
              </a:lnSpc>
            </a:pPr>
            <a:r>
              <a:rPr lang="en-US" sz="316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Conclusion</a:t>
            </a:r>
          </a:p>
          <a:p>
            <a:pPr algn="just">
              <a:lnSpc>
                <a:spcPts val="3794"/>
              </a:lnSpc>
            </a:pPr>
          </a:p>
          <a:p>
            <a:pPr algn="just" marL="546157" indent="-273078" lvl="1">
              <a:lnSpc>
                <a:spcPts val="3794"/>
              </a:lnSpc>
              <a:buFont typeface="Arial"/>
              <a:buChar char="•"/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Regist</a:t>
            </a: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 Bank gives our nano-processor 8 storage locations for temporary data. It uses a decoder and clocked logic for controlled updates.</a:t>
            </a:r>
          </a:p>
          <a:p>
            <a:pPr algn="just">
              <a:lnSpc>
                <a:spcPts val="3794"/>
              </a:lnSpc>
            </a:pPr>
          </a:p>
          <a:p>
            <a:pPr algn="just" marL="546157" indent="-273078" lvl="1">
              <a:lnSpc>
                <a:spcPts val="3794"/>
              </a:lnSpc>
              <a:buFont typeface="Arial"/>
              <a:buChar char="•"/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Program ROM provides the instruction stream that drives the processor’s behavior. Each instruction is 12 bits and is fetched using a 3-bit address</a:t>
            </a:r>
          </a:p>
          <a:p>
            <a:pPr algn="just">
              <a:lnSpc>
                <a:spcPts val="3794"/>
              </a:lnSpc>
            </a:pPr>
          </a:p>
          <a:p>
            <a:pPr algn="just">
              <a:lnSpc>
                <a:spcPts val="3794"/>
              </a:lnSpc>
            </a:pPr>
          </a:p>
          <a:p>
            <a:pPr algn="just">
              <a:lnSpc>
                <a:spcPts val="3794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22412" y="2489823"/>
            <a:ext cx="6684347" cy="7145060"/>
          </a:xfrm>
          <a:custGeom>
            <a:avLst/>
            <a:gdLst/>
            <a:ahLst/>
            <a:cxnLst/>
            <a:rect r="r" b="b" t="t" l="l"/>
            <a:pathLst>
              <a:path h="7145060" w="6684347">
                <a:moveTo>
                  <a:pt x="0" y="0"/>
                </a:moveTo>
                <a:lnTo>
                  <a:pt x="6684347" y="0"/>
                </a:lnTo>
                <a:lnTo>
                  <a:pt x="6684347" y="7145060"/>
                </a:lnTo>
                <a:lnTo>
                  <a:pt x="0" y="7145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72" t="0" r="-317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06695" y="1133475"/>
            <a:ext cx="10474611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PROGRAM COUNTER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4132" y="2483029"/>
            <a:ext cx="7769868" cy="6813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2"/>
              </a:lnSpc>
            </a:pPr>
            <a:r>
              <a:rPr lang="en-US" sz="308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 to the Program Counter</a:t>
            </a:r>
          </a:p>
          <a:p>
            <a:pPr algn="l">
              <a:lnSpc>
                <a:spcPts val="4632"/>
              </a:lnSpc>
            </a:pPr>
          </a:p>
          <a:p>
            <a:pPr algn="l" marL="533402" indent="-266701" lvl="1">
              <a:lnSpc>
                <a:spcPts val="3705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3-bit register that holds the address of the next instruction to execute.</a:t>
            </a:r>
          </a:p>
          <a:p>
            <a:pPr algn="l">
              <a:lnSpc>
                <a:spcPts val="3705"/>
              </a:lnSpc>
            </a:pPr>
          </a:p>
          <a:p>
            <a:pPr algn="l" marL="533402" indent="-266701" lvl="1">
              <a:lnSpc>
                <a:spcPts val="3705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Directs the processor to the correct instruction in Program ROM.</a:t>
            </a:r>
          </a:p>
          <a:p>
            <a:pPr algn="l">
              <a:lnSpc>
                <a:spcPts val="3705"/>
              </a:lnSpc>
            </a:pPr>
          </a:p>
          <a:p>
            <a:pPr algn="l" marL="533402" indent="-266701" lvl="1">
              <a:lnSpc>
                <a:spcPts val="3705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After each instruction, PC is typically incremented to point to the next instruction.</a:t>
            </a:r>
          </a:p>
          <a:p>
            <a:pPr algn="l">
              <a:lnSpc>
                <a:spcPts val="3705"/>
              </a:lnSpc>
            </a:pPr>
          </a:p>
          <a:p>
            <a:pPr algn="l" marL="533402" indent="-266701" lvl="1">
              <a:lnSpc>
                <a:spcPts val="3705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case of jump instructions, PC can be overridden with a new address.</a:t>
            </a:r>
          </a:p>
          <a:p>
            <a:pPr algn="l">
              <a:lnSpc>
                <a:spcPts val="3705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06695" y="1162050"/>
            <a:ext cx="10474611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PROGRAM COUNTER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50624" y="2483101"/>
            <a:ext cx="14986752" cy="364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Internal Design and</a:t>
            </a:r>
            <a:r>
              <a:rPr lang="en-US" sz="3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VHDL Code</a:t>
            </a:r>
          </a:p>
          <a:p>
            <a:pPr algn="l">
              <a:lnSpc>
                <a:spcPts val="4500"/>
              </a:lnSpc>
            </a:pPr>
          </a:p>
          <a:p>
            <a:pPr algn="l" marL="518163" indent="-259082" lvl="1">
              <a:lnSpc>
                <a:spcPts val="2352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Built using three D Flip-Flops, one for each bit of the counter.</a:t>
            </a:r>
          </a:p>
          <a:p>
            <a:pPr algn="l">
              <a:lnSpc>
                <a:spcPts val="2352"/>
              </a:lnSpc>
            </a:pPr>
          </a:p>
          <a:p>
            <a:pPr algn="l" marL="518163" indent="-259082" lvl="1">
              <a:lnSpc>
                <a:spcPts val="2352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Takes input 3 - bit input new instruction address.</a:t>
            </a:r>
          </a:p>
          <a:p>
            <a:pPr algn="l">
              <a:lnSpc>
                <a:spcPts val="2352"/>
              </a:lnSpc>
            </a:pPr>
          </a:p>
          <a:p>
            <a:pPr algn="l" marL="518163" indent="-259082" lvl="1">
              <a:lnSpc>
                <a:spcPts val="2352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Controlled by clock (Clk) and reset (Res) signals.</a:t>
            </a:r>
          </a:p>
          <a:p>
            <a:pPr algn="l">
              <a:lnSpc>
                <a:spcPts val="2352"/>
              </a:lnSpc>
            </a:pPr>
          </a:p>
          <a:p>
            <a:pPr algn="l" marL="518163" indent="-259082" lvl="1">
              <a:lnSpc>
                <a:spcPts val="2352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Output – Current address value (used as input to Program ROM).</a:t>
            </a: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650624" y="6319136"/>
            <a:ext cx="15189285" cy="214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ROLE OF PC IN NANO-PROCESSOR OPERATION</a:t>
            </a:r>
          </a:p>
          <a:p>
            <a:pPr algn="l">
              <a:lnSpc>
                <a:spcPts val="2400"/>
              </a:lnSpc>
            </a:pPr>
          </a:p>
          <a:p>
            <a:pPr algn="l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Why the Program Counter is Crucial ?</a:t>
            </a:r>
          </a:p>
          <a:p>
            <a:pPr algn="l">
              <a:lnSpc>
                <a:spcPts val="2400"/>
              </a:lnSpc>
            </a:pPr>
          </a:p>
          <a:p>
            <a:pPr algn="l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Without PC: processor would not know what to execute next.</a:t>
            </a:r>
          </a:p>
          <a:p>
            <a:pPr algn="l">
              <a:lnSpc>
                <a:spcPts val="2400"/>
              </a:lnSpc>
            </a:pPr>
          </a:p>
          <a:p>
            <a:pPr algn="l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Works closely with: Program ROM (instruction fetching),Instruction Decoder (execution logic).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89538" y="1356827"/>
            <a:ext cx="8893917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  <a:p>
            <a:pPr algn="l">
              <a:lnSpc>
                <a:spcPts val="69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999529" y="2697143"/>
            <a:ext cx="15259771" cy="154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 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To design a 4-bit nano-processor capable of executing a simple instruction set using VHDL and simulate its functionality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8257" y="4786426"/>
            <a:ext cx="14831487" cy="2531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lang="en-US" sz="3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Why?</a:t>
            </a:r>
          </a:p>
          <a:p>
            <a:pPr algn="just" marL="561342" indent="-280671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Helps understand CPU architecture and instructi</a:t>
            </a: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 execution</a:t>
            </a:r>
          </a:p>
          <a:p>
            <a:pPr algn="just" marL="561342" indent="-280671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Bridges theory with hardware-level digital design</a:t>
            </a:r>
          </a:p>
          <a:p>
            <a:pPr algn="just" marL="561342" indent="-280671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Uses practical skills: VHDL, simulation tools, schematics</a:t>
            </a:r>
          </a:p>
          <a:p>
            <a:pPr algn="ctr">
              <a:lnSpc>
                <a:spcPts val="39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999529" y="7608707"/>
            <a:ext cx="12488726" cy="1463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Software      -   Vivado (2018 version)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Language  -   VHDL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Tested on    -  Basys3 Board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2070" y="1560512"/>
            <a:ext cx="16623859" cy="8083352"/>
          </a:xfrm>
          <a:custGeom>
            <a:avLst/>
            <a:gdLst/>
            <a:ahLst/>
            <a:cxnLst/>
            <a:rect r="r" b="b" t="t" l="l"/>
            <a:pathLst>
              <a:path h="8083352" w="16623859">
                <a:moveTo>
                  <a:pt x="0" y="0"/>
                </a:moveTo>
                <a:lnTo>
                  <a:pt x="16623860" y="0"/>
                </a:lnTo>
                <a:lnTo>
                  <a:pt x="16623860" y="8083352"/>
                </a:lnTo>
                <a:lnTo>
                  <a:pt x="0" y="808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01604" y="630238"/>
            <a:ext cx="1268479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94022" y="2153239"/>
            <a:ext cx="9844664" cy="6448255"/>
          </a:xfrm>
          <a:custGeom>
            <a:avLst/>
            <a:gdLst/>
            <a:ahLst/>
            <a:cxnLst/>
            <a:rect r="r" b="b" t="t" l="l"/>
            <a:pathLst>
              <a:path h="6448255" w="9844664">
                <a:moveTo>
                  <a:pt x="0" y="0"/>
                </a:moveTo>
                <a:lnTo>
                  <a:pt x="9844664" y="0"/>
                </a:lnTo>
                <a:lnTo>
                  <a:pt x="9844664" y="6448255"/>
                </a:lnTo>
                <a:lnTo>
                  <a:pt x="0" y="6448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341" y="2141445"/>
            <a:ext cx="6764175" cy="6460049"/>
          </a:xfrm>
          <a:custGeom>
            <a:avLst/>
            <a:gdLst/>
            <a:ahLst/>
            <a:cxnLst/>
            <a:rect r="r" b="b" t="t" l="l"/>
            <a:pathLst>
              <a:path h="6460049" w="6764175">
                <a:moveTo>
                  <a:pt x="0" y="0"/>
                </a:moveTo>
                <a:lnTo>
                  <a:pt x="6764175" y="0"/>
                </a:lnTo>
                <a:lnTo>
                  <a:pt x="6764175" y="6460049"/>
                </a:lnTo>
                <a:lnTo>
                  <a:pt x="0" y="6460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01604" y="630238"/>
            <a:ext cx="1268479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SIMULATION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01604" y="4302125"/>
            <a:ext cx="12684793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IMPROVED</a:t>
            </a:r>
          </a:p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NANO PROCESSOR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47995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01604" y="925971"/>
            <a:ext cx="1268479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INSTRUCTION DECODER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188853" y="2358498"/>
          <a:ext cx="13910293" cy="5575446"/>
        </p:xfrm>
        <a:graphic>
          <a:graphicData uri="http://schemas.openxmlformats.org/drawingml/2006/table">
            <a:tbl>
              <a:tblPr/>
              <a:tblGrid>
                <a:gridCol w="2661391"/>
                <a:gridCol w="4135764"/>
                <a:gridCol w="7113138"/>
              </a:tblGrid>
              <a:tr h="14126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10 RRR 000 dddd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Move the value dddd to register RRR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61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0000 - add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00 RaRaRa RbRbRb 0000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Add values in Ra, Rb and store in Ra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72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0001 - subtract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00 RaRaRa RbRbRb 0001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Subtract values in Ra, Rb and store in Ra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94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1000 - negate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1 1 R R R 0 0 0 0 d d d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(If (R R R) = 0, program counter should call ROM (d d d), else program counter should increase it’s value by 1)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188853" y="7933944"/>
          <a:ext cx="13910293" cy="1346346"/>
        </p:xfrm>
        <a:graphic>
          <a:graphicData uri="http://schemas.openxmlformats.org/drawingml/2006/table">
            <a:tbl>
              <a:tblPr/>
              <a:tblGrid>
                <a:gridCol w="2661391"/>
                <a:gridCol w="4135764"/>
                <a:gridCol w="7113138"/>
              </a:tblGrid>
              <a:tr h="13463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00 RaRaRa 000 1000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Jump to the given instruction if check jump is = "0000"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47995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01604" y="1270699"/>
            <a:ext cx="1268479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INSTRUCTION DECODER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188853" y="3799429"/>
          <a:ext cx="13910293" cy="5889771"/>
        </p:xfrm>
        <a:graphic>
          <a:graphicData uri="http://schemas.openxmlformats.org/drawingml/2006/table">
            <a:tbl>
              <a:tblPr/>
              <a:tblGrid>
                <a:gridCol w="2661391"/>
                <a:gridCol w="4135764"/>
                <a:gridCol w="7113138"/>
              </a:tblGrid>
              <a:tr h="14121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0011 - OR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00 RaRaRa RbRbRb 0011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Bit operation OR to the values in Ra, Rb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56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0100 - XOR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00 RaRaRa RbRbRb 0100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Bit operation XOR to the values in Ra, Rb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67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0101 - multiply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00 RaRaRa RbRbRb 0101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Multiply Values in Ra, Rb and store in Ra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52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0111 - compare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00 RaRaRa RbRbRb 0111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Compare the value in Ra to Rb and provide an out signal saying whether it is less than, greater than or equal.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188853" y="2453083"/>
          <a:ext cx="13910293" cy="1346346"/>
        </p:xfrm>
        <a:graphic>
          <a:graphicData uri="http://schemas.openxmlformats.org/drawingml/2006/table">
            <a:tbl>
              <a:tblPr/>
              <a:tblGrid>
                <a:gridCol w="2661391"/>
                <a:gridCol w="4135764"/>
                <a:gridCol w="7113138"/>
              </a:tblGrid>
              <a:tr h="13463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0010 - AND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00 RaRaRa 000 1000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Negate the value in Ra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14295" y="2901342"/>
            <a:ext cx="5911971" cy="6356958"/>
          </a:xfrm>
          <a:custGeom>
            <a:avLst/>
            <a:gdLst/>
            <a:ahLst/>
            <a:cxnLst/>
            <a:rect r="r" b="b" t="t" l="l"/>
            <a:pathLst>
              <a:path h="6356958" w="5911971">
                <a:moveTo>
                  <a:pt x="0" y="0"/>
                </a:moveTo>
                <a:lnTo>
                  <a:pt x="5911971" y="0"/>
                </a:lnTo>
                <a:lnTo>
                  <a:pt x="591197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01604" y="1162050"/>
            <a:ext cx="1268479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INSTRUCTION DECODER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2185" y="4045890"/>
            <a:ext cx="8736194" cy="363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Breaks the 12 bit instruction to various components, each giving a component an input/command.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original instruction format was slightly changed in the improved nano processor.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Gives instructions to the ALU to define the component which is used in the current operation.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214" y="47995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68124" y="4262328"/>
            <a:ext cx="13414155" cy="4134074"/>
            <a:chOff x="0" y="0"/>
            <a:chExt cx="3532946" cy="1088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32946" cy="1088810"/>
            </a:xfrm>
            <a:custGeom>
              <a:avLst/>
              <a:gdLst/>
              <a:ahLst/>
              <a:cxnLst/>
              <a:rect r="r" b="b" t="t" l="l"/>
              <a:pathLst>
                <a:path h="1088810" w="3532946">
                  <a:moveTo>
                    <a:pt x="0" y="0"/>
                  </a:moveTo>
                  <a:lnTo>
                    <a:pt x="3532946" y="0"/>
                  </a:lnTo>
                  <a:lnTo>
                    <a:pt x="3532946" y="1088810"/>
                  </a:lnTo>
                  <a:lnTo>
                    <a:pt x="0" y="10888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532946" cy="114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653233" y="5304015"/>
            <a:ext cx="2873099" cy="2050700"/>
            <a:chOff x="0" y="0"/>
            <a:chExt cx="756701" cy="5401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56701" cy="540102"/>
            </a:xfrm>
            <a:custGeom>
              <a:avLst/>
              <a:gdLst/>
              <a:ahLst/>
              <a:cxnLst/>
              <a:rect r="r" b="b" t="t" l="l"/>
              <a:pathLst>
                <a:path h="540102" w="756701">
                  <a:moveTo>
                    <a:pt x="0" y="0"/>
                  </a:moveTo>
                  <a:lnTo>
                    <a:pt x="756701" y="0"/>
                  </a:lnTo>
                  <a:lnTo>
                    <a:pt x="756701" y="540102"/>
                  </a:lnTo>
                  <a:lnTo>
                    <a:pt x="0" y="5401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56701" cy="597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Multiplier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25945" y="5304015"/>
            <a:ext cx="2873099" cy="2050700"/>
            <a:chOff x="0" y="0"/>
            <a:chExt cx="756701" cy="5401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56701" cy="540102"/>
            </a:xfrm>
            <a:custGeom>
              <a:avLst/>
              <a:gdLst/>
              <a:ahLst/>
              <a:cxnLst/>
              <a:rect r="r" b="b" t="t" l="l"/>
              <a:pathLst>
                <a:path h="540102" w="756701">
                  <a:moveTo>
                    <a:pt x="0" y="0"/>
                  </a:moveTo>
                  <a:lnTo>
                    <a:pt x="756701" y="0"/>
                  </a:lnTo>
                  <a:lnTo>
                    <a:pt x="756701" y="540102"/>
                  </a:lnTo>
                  <a:lnTo>
                    <a:pt x="0" y="5401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756701" cy="597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Comparator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467945" y="5304015"/>
            <a:ext cx="2873099" cy="2050700"/>
            <a:chOff x="0" y="0"/>
            <a:chExt cx="756701" cy="5401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56701" cy="540102"/>
            </a:xfrm>
            <a:custGeom>
              <a:avLst/>
              <a:gdLst/>
              <a:ahLst/>
              <a:cxnLst/>
              <a:rect r="r" b="b" t="t" l="l"/>
              <a:pathLst>
                <a:path h="540102" w="756701">
                  <a:moveTo>
                    <a:pt x="0" y="0"/>
                  </a:moveTo>
                  <a:lnTo>
                    <a:pt x="756701" y="0"/>
                  </a:lnTo>
                  <a:lnTo>
                    <a:pt x="756701" y="540102"/>
                  </a:lnTo>
                  <a:lnTo>
                    <a:pt x="0" y="5401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756701" cy="597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Adder/Subtractor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840657" y="5304015"/>
            <a:ext cx="2873099" cy="2050700"/>
            <a:chOff x="0" y="0"/>
            <a:chExt cx="756701" cy="5401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56701" cy="540102"/>
            </a:xfrm>
            <a:custGeom>
              <a:avLst/>
              <a:gdLst/>
              <a:ahLst/>
              <a:cxnLst/>
              <a:rect r="r" b="b" t="t" l="l"/>
              <a:pathLst>
                <a:path h="540102" w="756701">
                  <a:moveTo>
                    <a:pt x="0" y="0"/>
                  </a:moveTo>
                  <a:lnTo>
                    <a:pt x="756701" y="0"/>
                  </a:lnTo>
                  <a:lnTo>
                    <a:pt x="756701" y="540102"/>
                  </a:lnTo>
                  <a:lnTo>
                    <a:pt x="0" y="5401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756701" cy="597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Bit Operators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073326" y="5464154"/>
            <a:ext cx="1181217" cy="553407"/>
            <a:chOff x="0" y="0"/>
            <a:chExt cx="311102" cy="1457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11102" cy="145753"/>
            </a:xfrm>
            <a:custGeom>
              <a:avLst/>
              <a:gdLst/>
              <a:ahLst/>
              <a:cxnLst/>
              <a:rect r="r" b="b" t="t" l="l"/>
              <a:pathLst>
                <a:path h="145753" w="311102">
                  <a:moveTo>
                    <a:pt x="0" y="0"/>
                  </a:moveTo>
                  <a:lnTo>
                    <a:pt x="311102" y="0"/>
                  </a:lnTo>
                  <a:lnTo>
                    <a:pt x="311102" y="145753"/>
                  </a:lnTo>
                  <a:lnTo>
                    <a:pt x="0" y="1457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311102" cy="202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AND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350627" y="5464154"/>
            <a:ext cx="1181217" cy="553407"/>
            <a:chOff x="0" y="0"/>
            <a:chExt cx="311102" cy="14575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1102" cy="145753"/>
            </a:xfrm>
            <a:custGeom>
              <a:avLst/>
              <a:gdLst/>
              <a:ahLst/>
              <a:cxnLst/>
              <a:rect r="r" b="b" t="t" l="l"/>
              <a:pathLst>
                <a:path h="145753" w="311102">
                  <a:moveTo>
                    <a:pt x="0" y="0"/>
                  </a:moveTo>
                  <a:lnTo>
                    <a:pt x="311102" y="0"/>
                  </a:lnTo>
                  <a:lnTo>
                    <a:pt x="311102" y="145753"/>
                  </a:lnTo>
                  <a:lnTo>
                    <a:pt x="0" y="1457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311102" cy="202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OR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760018" y="6585448"/>
            <a:ext cx="1181217" cy="553407"/>
            <a:chOff x="0" y="0"/>
            <a:chExt cx="311102" cy="1457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11102" cy="145753"/>
            </a:xfrm>
            <a:custGeom>
              <a:avLst/>
              <a:gdLst/>
              <a:ahLst/>
              <a:cxnLst/>
              <a:rect r="r" b="b" t="t" l="l"/>
              <a:pathLst>
                <a:path h="145753" w="311102">
                  <a:moveTo>
                    <a:pt x="0" y="0"/>
                  </a:moveTo>
                  <a:lnTo>
                    <a:pt x="311102" y="0"/>
                  </a:lnTo>
                  <a:lnTo>
                    <a:pt x="311102" y="145753"/>
                  </a:lnTo>
                  <a:lnTo>
                    <a:pt x="0" y="1457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11102" cy="202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XOR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801604" y="1270699"/>
            <a:ext cx="1268479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ALU</a:t>
            </a:r>
          </a:p>
        </p:txBody>
      </p:sp>
      <p:sp>
        <p:nvSpPr>
          <p:cNvPr name="AutoShape 28" id="28"/>
          <p:cNvSpPr/>
          <p:nvPr/>
        </p:nvSpPr>
        <p:spPr>
          <a:xfrm flipV="true">
            <a:off x="14234113" y="7354715"/>
            <a:ext cx="0" cy="31563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H="true" flipV="true">
            <a:off x="14215052" y="7670352"/>
            <a:ext cx="210158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V="true">
            <a:off x="13587802" y="7354715"/>
            <a:ext cx="0" cy="413595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12840409" y="7354715"/>
            <a:ext cx="0" cy="526874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>
            <a:off x="13562826" y="7768310"/>
            <a:ext cx="2753812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H="true">
            <a:off x="12808593" y="7881589"/>
            <a:ext cx="3508046" cy="0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V="true">
            <a:off x="3229871" y="2761918"/>
            <a:ext cx="0" cy="150041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flipV="true">
            <a:off x="4666421" y="2761918"/>
            <a:ext cx="0" cy="155188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V="true">
            <a:off x="6779319" y="2761918"/>
            <a:ext cx="0" cy="155188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V="true">
            <a:off x="8545382" y="8396752"/>
            <a:ext cx="0" cy="9972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2801604" y="2370291"/>
            <a:ext cx="856536" cy="260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MUX 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233510" y="2370291"/>
            <a:ext cx="865822" cy="260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MUX B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998418" y="2370291"/>
            <a:ext cx="1561802" cy="260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723589" y="9282823"/>
            <a:ext cx="1795939" cy="260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 BIT OUTPUT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94745" y="3607182"/>
            <a:ext cx="9364555" cy="4576926"/>
          </a:xfrm>
          <a:custGeom>
            <a:avLst/>
            <a:gdLst/>
            <a:ahLst/>
            <a:cxnLst/>
            <a:rect r="r" b="b" t="t" l="l"/>
            <a:pathLst>
              <a:path h="4576926" w="9364555">
                <a:moveTo>
                  <a:pt x="0" y="0"/>
                </a:moveTo>
                <a:lnTo>
                  <a:pt x="9364555" y="0"/>
                </a:lnTo>
                <a:lnTo>
                  <a:pt x="9364555" y="4576926"/>
                </a:lnTo>
                <a:lnTo>
                  <a:pt x="0" y="4576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817290"/>
            <a:ext cx="6009632" cy="409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Has an extra input compared to the basic nano processor. This input decides which component to use for that instruction.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ALU has 1, 4 bit out releasing the results of the operations, and 3 LED coming directly from the comparator.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01604" y="1630246"/>
            <a:ext cx="1268479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ALU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0742" y="2434672"/>
            <a:ext cx="8524003" cy="6179902"/>
          </a:xfrm>
          <a:custGeom>
            <a:avLst/>
            <a:gdLst/>
            <a:ahLst/>
            <a:cxnLst/>
            <a:rect r="r" b="b" t="t" l="l"/>
            <a:pathLst>
              <a:path h="6179902" w="8524003">
                <a:moveTo>
                  <a:pt x="0" y="0"/>
                </a:moveTo>
                <a:lnTo>
                  <a:pt x="8524003" y="0"/>
                </a:lnTo>
                <a:lnTo>
                  <a:pt x="8524003" y="6179902"/>
                </a:lnTo>
                <a:lnTo>
                  <a:pt x="0" y="6179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67099" y="2434672"/>
            <a:ext cx="4845605" cy="6179902"/>
          </a:xfrm>
          <a:custGeom>
            <a:avLst/>
            <a:gdLst/>
            <a:ahLst/>
            <a:cxnLst/>
            <a:rect r="r" b="b" t="t" l="l"/>
            <a:pathLst>
              <a:path h="6179902" w="4845605">
                <a:moveTo>
                  <a:pt x="0" y="0"/>
                </a:moveTo>
                <a:lnTo>
                  <a:pt x="4845605" y="0"/>
                </a:lnTo>
                <a:lnTo>
                  <a:pt x="4845605" y="6179902"/>
                </a:lnTo>
                <a:lnTo>
                  <a:pt x="0" y="6179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51568" y="1162050"/>
            <a:ext cx="1268479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0742" y="9189940"/>
            <a:ext cx="3550920" cy="42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3"/>
              </a:lnSpc>
              <a:spcBef>
                <a:spcPct val="0"/>
              </a:spcBef>
            </a:pPr>
            <a:r>
              <a:rPr lang="en-US" b="true" sz="318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ALU VHDL CODE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99426" y="5859895"/>
            <a:ext cx="11301259" cy="3574023"/>
          </a:xfrm>
          <a:custGeom>
            <a:avLst/>
            <a:gdLst/>
            <a:ahLst/>
            <a:cxnLst/>
            <a:rect r="r" b="b" t="t" l="l"/>
            <a:pathLst>
              <a:path h="3574023" w="11301259">
                <a:moveTo>
                  <a:pt x="0" y="0"/>
                </a:moveTo>
                <a:lnTo>
                  <a:pt x="11301259" y="0"/>
                </a:lnTo>
                <a:lnTo>
                  <a:pt x="11301259" y="3574023"/>
                </a:lnTo>
                <a:lnTo>
                  <a:pt x="0" y="3574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01604" y="1162050"/>
            <a:ext cx="1268479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 BIT MULTIPLIER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69512" y="2499360"/>
            <a:ext cx="13748977" cy="271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Multiplies two 4-bit binary numbers to produce the last 4-bits of the result.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Ripple carry adders are integrated to the component to execute addition within the component to output the correct result.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sub component of the ALU.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89538" y="1356827"/>
            <a:ext cx="8893917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  <a:p>
            <a:pPr algn="l">
              <a:lnSpc>
                <a:spcPts val="69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484086" y="3152101"/>
            <a:ext cx="13319828" cy="371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</a:t>
            </a: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5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design a 4-bit nano-processor capable of executing a simple instruction set using VHDL and simulate its functionality.</a:t>
            </a:r>
          </a:p>
          <a:p>
            <a:pPr algn="l" marL="518163" indent="-259082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Includes a custom instruction decoder and program ROM.</a:t>
            </a: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Output every calculation through outputs mapped to LEDs of the BASYS 3 FPGA board.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85176" y="3510578"/>
            <a:ext cx="8474124" cy="4406544"/>
          </a:xfrm>
          <a:custGeom>
            <a:avLst/>
            <a:gdLst/>
            <a:ahLst/>
            <a:cxnLst/>
            <a:rect r="r" b="b" t="t" l="l"/>
            <a:pathLst>
              <a:path h="4406544" w="8474124">
                <a:moveTo>
                  <a:pt x="0" y="0"/>
                </a:moveTo>
                <a:lnTo>
                  <a:pt x="8474124" y="0"/>
                </a:lnTo>
                <a:lnTo>
                  <a:pt x="8474124" y="4406544"/>
                </a:lnTo>
                <a:lnTo>
                  <a:pt x="0" y="4406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01604" y="1162050"/>
            <a:ext cx="1268479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COMPARATOR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2185" y="3165730"/>
            <a:ext cx="6654734" cy="5461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Compares the 4 bit inputs to check whether they are greater than, less than or equal to each other.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Checks the 4 bit inputs bitwise, from the MSB towards the LSB.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They contain 3 direct outputs from the nano processor, mapped to 3 LED bulbs of the BASYS 3 FPGA board.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sub component of the ALU.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960" y="3300280"/>
            <a:ext cx="16138340" cy="5466863"/>
          </a:xfrm>
          <a:custGeom>
            <a:avLst/>
            <a:gdLst/>
            <a:ahLst/>
            <a:cxnLst/>
            <a:rect r="r" b="b" t="t" l="l"/>
            <a:pathLst>
              <a:path h="5466863" w="16138340">
                <a:moveTo>
                  <a:pt x="0" y="0"/>
                </a:moveTo>
                <a:lnTo>
                  <a:pt x="16138340" y="0"/>
                </a:lnTo>
                <a:lnTo>
                  <a:pt x="16138340" y="5466863"/>
                </a:lnTo>
                <a:lnTo>
                  <a:pt x="0" y="5466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01604" y="1435671"/>
            <a:ext cx="1268479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INTEGRATION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696412"/>
            <a:ext cx="8222250" cy="7249055"/>
          </a:xfrm>
          <a:custGeom>
            <a:avLst/>
            <a:gdLst/>
            <a:ahLst/>
            <a:cxnLst/>
            <a:rect r="r" b="b" t="t" l="l"/>
            <a:pathLst>
              <a:path h="7249055" w="8222250">
                <a:moveTo>
                  <a:pt x="0" y="0"/>
                </a:moveTo>
                <a:lnTo>
                  <a:pt x="8222250" y="0"/>
                </a:lnTo>
                <a:lnTo>
                  <a:pt x="8222250" y="7249055"/>
                </a:lnTo>
                <a:lnTo>
                  <a:pt x="0" y="72490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34741" y="4764001"/>
            <a:ext cx="11301259" cy="4181466"/>
          </a:xfrm>
          <a:custGeom>
            <a:avLst/>
            <a:gdLst/>
            <a:ahLst/>
            <a:cxnLst/>
            <a:rect r="r" b="b" t="t" l="l"/>
            <a:pathLst>
              <a:path h="4181466" w="11301259">
                <a:moveTo>
                  <a:pt x="0" y="0"/>
                </a:moveTo>
                <a:lnTo>
                  <a:pt x="11301259" y="0"/>
                </a:lnTo>
                <a:lnTo>
                  <a:pt x="11301259" y="4181466"/>
                </a:lnTo>
                <a:lnTo>
                  <a:pt x="0" y="4181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01604" y="630238"/>
            <a:ext cx="1268479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SIMULATION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01604" y="3149128"/>
            <a:ext cx="1268479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GROUP MEMBERS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32336" y="4986274"/>
            <a:ext cx="6623328" cy="228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b="true" sz="2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230010L - ABEYSUNDARA K.N.B</a:t>
            </a:r>
          </a:p>
          <a:p>
            <a:pPr algn="ctr">
              <a:lnSpc>
                <a:spcPts val="2600"/>
              </a:lnSpc>
            </a:pPr>
          </a:p>
          <a:p>
            <a:pPr algn="ctr">
              <a:lnSpc>
                <a:spcPts val="2600"/>
              </a:lnSpc>
            </a:pPr>
            <a:r>
              <a:rPr lang="en-US" b="true" sz="2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230601B - SENEVIRATNE N.S</a:t>
            </a:r>
          </a:p>
          <a:p>
            <a:pPr algn="ctr">
              <a:lnSpc>
                <a:spcPts val="2600"/>
              </a:lnSpc>
            </a:pPr>
          </a:p>
          <a:p>
            <a:pPr algn="ctr">
              <a:lnSpc>
                <a:spcPts val="2600"/>
              </a:lnSpc>
            </a:pPr>
            <a:r>
              <a:rPr lang="en-US" b="true" sz="2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230361L - H.M.PASINDU LAKMAL </a:t>
            </a:r>
          </a:p>
          <a:p>
            <a:pPr algn="ctr">
              <a:lnSpc>
                <a:spcPts val="2600"/>
              </a:lnSpc>
            </a:pPr>
          </a:p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230678N - PANKAJA WAIDYASEKARA 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638688"/>
            <a:ext cx="16130199" cy="118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01"/>
              </a:lnSpc>
            </a:pPr>
            <a:r>
              <a:rPr lang="en-US" b="true" sz="890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57589" y="4097893"/>
            <a:ext cx="828889" cy="834491"/>
            <a:chOff x="0" y="0"/>
            <a:chExt cx="807344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7344" cy="812800"/>
            </a:xfrm>
            <a:custGeom>
              <a:avLst/>
              <a:gdLst/>
              <a:ahLst/>
              <a:cxnLst/>
              <a:rect r="r" b="b" t="t" l="l"/>
              <a:pathLst>
                <a:path h="812800" w="807344">
                  <a:moveTo>
                    <a:pt x="403672" y="0"/>
                  </a:moveTo>
                  <a:cubicBezTo>
                    <a:pt x="180730" y="0"/>
                    <a:pt x="0" y="181951"/>
                    <a:pt x="0" y="406400"/>
                  </a:cubicBezTo>
                  <a:cubicBezTo>
                    <a:pt x="0" y="630849"/>
                    <a:pt x="180730" y="812800"/>
                    <a:pt x="403672" y="812800"/>
                  </a:cubicBezTo>
                  <a:cubicBezTo>
                    <a:pt x="626614" y="812800"/>
                    <a:pt x="807344" y="630849"/>
                    <a:pt x="807344" y="406400"/>
                  </a:cubicBezTo>
                  <a:cubicBezTo>
                    <a:pt x="807344" y="181951"/>
                    <a:pt x="626614" y="0"/>
                    <a:pt x="4036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5689" y="38100"/>
              <a:ext cx="655967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57589" y="5372471"/>
            <a:ext cx="828889" cy="834491"/>
            <a:chOff x="0" y="0"/>
            <a:chExt cx="807344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07344" cy="812800"/>
            </a:xfrm>
            <a:custGeom>
              <a:avLst/>
              <a:gdLst/>
              <a:ahLst/>
              <a:cxnLst/>
              <a:rect r="r" b="b" t="t" l="l"/>
              <a:pathLst>
                <a:path h="812800" w="807344">
                  <a:moveTo>
                    <a:pt x="403672" y="0"/>
                  </a:moveTo>
                  <a:cubicBezTo>
                    <a:pt x="180730" y="0"/>
                    <a:pt x="0" y="181951"/>
                    <a:pt x="0" y="406400"/>
                  </a:cubicBezTo>
                  <a:cubicBezTo>
                    <a:pt x="0" y="630849"/>
                    <a:pt x="180730" y="812800"/>
                    <a:pt x="403672" y="812800"/>
                  </a:cubicBezTo>
                  <a:cubicBezTo>
                    <a:pt x="626614" y="812800"/>
                    <a:pt x="807344" y="630849"/>
                    <a:pt x="807344" y="406400"/>
                  </a:cubicBezTo>
                  <a:cubicBezTo>
                    <a:pt x="807344" y="181951"/>
                    <a:pt x="626614" y="0"/>
                    <a:pt x="4036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5689" y="38100"/>
              <a:ext cx="655967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57589" y="7917752"/>
            <a:ext cx="828889" cy="834491"/>
            <a:chOff x="0" y="0"/>
            <a:chExt cx="807344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7344" cy="812800"/>
            </a:xfrm>
            <a:custGeom>
              <a:avLst/>
              <a:gdLst/>
              <a:ahLst/>
              <a:cxnLst/>
              <a:rect r="r" b="b" t="t" l="l"/>
              <a:pathLst>
                <a:path h="812800" w="807344">
                  <a:moveTo>
                    <a:pt x="403672" y="0"/>
                  </a:moveTo>
                  <a:cubicBezTo>
                    <a:pt x="180730" y="0"/>
                    <a:pt x="0" y="181951"/>
                    <a:pt x="0" y="406400"/>
                  </a:cubicBezTo>
                  <a:cubicBezTo>
                    <a:pt x="0" y="630849"/>
                    <a:pt x="180730" y="812800"/>
                    <a:pt x="403672" y="812800"/>
                  </a:cubicBezTo>
                  <a:cubicBezTo>
                    <a:pt x="626614" y="812800"/>
                    <a:pt x="807344" y="630849"/>
                    <a:pt x="807344" y="406400"/>
                  </a:cubicBezTo>
                  <a:cubicBezTo>
                    <a:pt x="807344" y="181951"/>
                    <a:pt x="626614" y="0"/>
                    <a:pt x="4036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5689" y="38100"/>
              <a:ext cx="655967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857589" y="1506308"/>
            <a:ext cx="9144000" cy="87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b="true" sz="7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BASIC PROCESSOR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57589" y="2350412"/>
            <a:ext cx="9144000" cy="93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700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INSTRUCTION SET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76732" y="4240819"/>
            <a:ext cx="10232739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MOVI Ra,d     - M</a:t>
            </a: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 immediate 4-bit value d to register Ra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76732" y="6795447"/>
            <a:ext cx="10498595" cy="457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6"/>
              </a:lnSpc>
              <a:spcBef>
                <a:spcPct val="0"/>
              </a:spcBef>
            </a:pPr>
            <a:r>
              <a:rPr lang="en-US" sz="256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NEG R            - 2’s c</a:t>
            </a:r>
            <a:r>
              <a:rPr lang="en-US" sz="256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omplement of the binary value in register R.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76732" y="8032164"/>
            <a:ext cx="12329835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JZR R,d          - Jump to line d(</a:t>
            </a: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instructions) if the value in register R is 0.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857589" y="6645111"/>
            <a:ext cx="828889" cy="834491"/>
            <a:chOff x="0" y="0"/>
            <a:chExt cx="807344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07344" cy="812800"/>
            </a:xfrm>
            <a:custGeom>
              <a:avLst/>
              <a:gdLst/>
              <a:ahLst/>
              <a:cxnLst/>
              <a:rect r="r" b="b" t="t" l="l"/>
              <a:pathLst>
                <a:path h="812800" w="807344">
                  <a:moveTo>
                    <a:pt x="403672" y="0"/>
                  </a:moveTo>
                  <a:cubicBezTo>
                    <a:pt x="180730" y="0"/>
                    <a:pt x="0" y="181951"/>
                    <a:pt x="0" y="406400"/>
                  </a:cubicBezTo>
                  <a:cubicBezTo>
                    <a:pt x="0" y="630849"/>
                    <a:pt x="180730" y="812800"/>
                    <a:pt x="403672" y="812800"/>
                  </a:cubicBezTo>
                  <a:cubicBezTo>
                    <a:pt x="626614" y="812800"/>
                    <a:pt x="807344" y="630849"/>
                    <a:pt x="807344" y="406400"/>
                  </a:cubicBezTo>
                  <a:cubicBezTo>
                    <a:pt x="807344" y="181951"/>
                    <a:pt x="626614" y="0"/>
                    <a:pt x="4036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5689" y="38100"/>
              <a:ext cx="655967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276732" y="5541957"/>
            <a:ext cx="11536474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</a:t>
            </a: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Ra,Rb   - Add values in register Ra &amp; Rb and store the result in Ra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921092"/>
            <a:ext cx="8272225" cy="3877605"/>
          </a:xfrm>
          <a:custGeom>
            <a:avLst/>
            <a:gdLst/>
            <a:ahLst/>
            <a:cxnLst/>
            <a:rect r="r" b="b" t="t" l="l"/>
            <a:pathLst>
              <a:path h="3877605" w="8272225">
                <a:moveTo>
                  <a:pt x="0" y="0"/>
                </a:moveTo>
                <a:lnTo>
                  <a:pt x="8272225" y="0"/>
                </a:lnTo>
                <a:lnTo>
                  <a:pt x="8272225" y="3877605"/>
                </a:lnTo>
                <a:lnTo>
                  <a:pt x="0" y="3877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01604" y="1162050"/>
            <a:ext cx="1268479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INSTRUCTION DECODER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96705"/>
            <a:ext cx="7921010" cy="5240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</a:t>
            </a: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5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Decodes the 12 bit instructions as inputs/commands for the different components connected.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Checks the jump function and passes it onto the 3bit multiplexer.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Sends the instruction to the add/sub unit to define it's operation.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188853" y="2839734"/>
          <a:ext cx="13910293" cy="5676900"/>
        </p:xfrm>
        <a:graphic>
          <a:graphicData uri="http://schemas.openxmlformats.org/drawingml/2006/table">
            <a:tbl>
              <a:tblPr/>
              <a:tblGrid>
                <a:gridCol w="2661391"/>
                <a:gridCol w="4135764"/>
                <a:gridCol w="7113138"/>
              </a:tblGrid>
              <a:tr h="1419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MOVI R,d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1 0 R R R 0 0 0 d d d d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 (Store the values represented in d d d d in the register shown in R R R)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9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ADD Ra, Rb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 0 Ra Ra Ra Rb Rb Rb 0 0 0 0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(Add the values stored in (Ra Ra Ra) and (Rb Rb Rb) and store it back to register Ra)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9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NEG 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 1 R R R 0 0 0 0 0 0 0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(Subtract the value stored in register (R R R) from 0 to make the value negative, and store it back in (R R R)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9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JZR R,d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1 1 R R R 0 0 0 0 d d d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(If (R R R) = 0, program counter should call ROM (d d d), else program counter should increase it’s value by 1)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2801604" y="1162050"/>
            <a:ext cx="1268479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INSTRUCTION DECODER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8580" y="618688"/>
            <a:ext cx="7020757" cy="8798004"/>
          </a:xfrm>
          <a:custGeom>
            <a:avLst/>
            <a:gdLst/>
            <a:ahLst/>
            <a:cxnLst/>
            <a:rect r="r" b="b" t="t" l="l"/>
            <a:pathLst>
              <a:path h="8798004" w="7020757">
                <a:moveTo>
                  <a:pt x="0" y="0"/>
                </a:moveTo>
                <a:lnTo>
                  <a:pt x="7020757" y="0"/>
                </a:lnTo>
                <a:lnTo>
                  <a:pt x="7020757" y="8798004"/>
                </a:lnTo>
                <a:lnTo>
                  <a:pt x="0" y="8798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860839" y="4292597"/>
            <a:ext cx="6125237" cy="182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7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 LEVEL</a:t>
            </a:r>
          </a:p>
          <a:p>
            <a:pPr algn="l">
              <a:lnSpc>
                <a:spcPts val="7000"/>
              </a:lnSpc>
            </a:pPr>
            <a:r>
              <a:rPr lang="en-US" b="true" sz="7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DESIGN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55116" y="3127590"/>
            <a:ext cx="8837822" cy="4849755"/>
          </a:xfrm>
          <a:custGeom>
            <a:avLst/>
            <a:gdLst/>
            <a:ahLst/>
            <a:cxnLst/>
            <a:rect r="r" b="b" t="t" l="l"/>
            <a:pathLst>
              <a:path h="4849755" w="8837822">
                <a:moveTo>
                  <a:pt x="0" y="0"/>
                </a:moveTo>
                <a:lnTo>
                  <a:pt x="8837822" y="0"/>
                </a:lnTo>
                <a:lnTo>
                  <a:pt x="8837822" y="4849755"/>
                </a:lnTo>
                <a:lnTo>
                  <a:pt x="0" y="484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74662" y="630238"/>
            <a:ext cx="13938676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 BIT ADDER/SUBSTRACTOR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32027"/>
            <a:ext cx="7329661" cy="695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</a:t>
            </a: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Made of 4 full adders (which in turn are made of two half adders each)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has a control line that determines whether the operation is addition or subtraction.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has a 4-bit output line (S) that represents the result of the operation.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has a c</a:t>
            </a: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arry-out line (C_out) that indicates whether the result of the operation has overflowed (i.e., exceeded 4 bits).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20190" y="2345752"/>
            <a:ext cx="6039110" cy="6356958"/>
          </a:xfrm>
          <a:custGeom>
            <a:avLst/>
            <a:gdLst/>
            <a:ahLst/>
            <a:cxnLst/>
            <a:rect r="r" b="b" t="t" l="l"/>
            <a:pathLst>
              <a:path h="6356958" w="6039110">
                <a:moveTo>
                  <a:pt x="0" y="0"/>
                </a:moveTo>
                <a:lnTo>
                  <a:pt x="6039110" y="0"/>
                </a:lnTo>
                <a:lnTo>
                  <a:pt x="603911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53089" y="930833"/>
            <a:ext cx="13181822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 WAY 4 BIT MULTIPLEXER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9466" y="2730662"/>
            <a:ext cx="7329661" cy="649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</a:t>
            </a: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has 2 input lines (I0 and I1) that select which of the two 4-bit input groups to pass through to the output.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has 1 select line (S) that determines which of the two 4-bit input groups to select.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has 4 output lines (O0, O1, O2, O3) that carry the selected 4-bit input.</a:t>
            </a:r>
          </a:p>
          <a:p>
            <a:pPr algn="l">
              <a:lnSpc>
                <a:spcPts val="3600"/>
              </a:lnSpc>
            </a:pP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Made of AND gates and OR gates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DAGpCamEdDQ</dc:identifier>
  <dcterms:modified xsi:type="dcterms:W3CDTF">2011-08-01T06:04:30Z</dcterms:modified>
  <cp:revision>1</cp:revision>
  <dc:title>Black Blue Modern Gradient Cybersecurity Presentation</dc:title>
</cp:coreProperties>
</file>